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280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BE08F-17A0-4EF8-8BCD-FAB12A68D53E}" type="datetimeFigureOut">
              <a:rPr lang="en-GB" smtClean="0"/>
              <a:t>02/09/2013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C3B33-AD50-46B4-B764-B3720852A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545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1DE3-7F82-48E5-A7AB-35DF46157134}" type="datetime1">
              <a:rPr lang="en-GB" smtClean="0"/>
              <a:t>02/09/2013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www.SaveTeachersSundays.com 2013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5E7B9-B5A4-49A2-9779-66A10FA91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58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7ED6-5AFD-4015-93F7-BD82E83A3BAF}" type="datetime1">
              <a:rPr lang="en-GB" smtClean="0"/>
              <a:t>02/09/2013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www.SaveTeachersSundays.com 2013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5E7B9-B5A4-49A2-9779-66A10FA91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0CAE6-C97A-46E6-BBB7-803BDEEFFB15}" type="datetime1">
              <a:rPr lang="en-GB" smtClean="0"/>
              <a:t>02/09/2013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www.SaveTeachersSundays.com 2013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5E7B9-B5A4-49A2-9779-66A10FA91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53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784D-C70F-4408-BB79-0E3AE3ABE45C}" type="datetime1">
              <a:rPr lang="en-GB" smtClean="0"/>
              <a:t>02/09/2013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www.SaveTeachersSundays.com 2013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5E7B9-B5A4-49A2-9779-66A10FA91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753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5F0AB-345D-44A0-8EB9-605D180C873E}" type="datetime1">
              <a:rPr lang="en-GB" smtClean="0"/>
              <a:t>02/09/2013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www.SaveTeachersSundays.com 2013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5E7B9-B5A4-49A2-9779-66A10FA91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06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62C2-3991-41C6-A999-4C6D40B09B5F}" type="datetime1">
              <a:rPr lang="en-GB" smtClean="0"/>
              <a:t>02/09/2013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www.SaveTeachersSundays.com 2013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5E7B9-B5A4-49A2-9779-66A10FA91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505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FC02D-EE88-4A53-B1ED-941240D486EE}" type="datetime1">
              <a:rPr lang="en-GB" smtClean="0"/>
              <a:t>02/09/2013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www.SaveTeachersSundays.com 2013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5E7B9-B5A4-49A2-9779-66A10FA91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65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9A70-1345-4E5B-96F9-6C98AE9EAB46}" type="datetime1">
              <a:rPr lang="en-GB" smtClean="0"/>
              <a:t>02/09/2013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www.SaveTeachersSundays.com 2013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5E7B9-B5A4-49A2-9779-66A10FA91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64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0E61-D3E0-459C-8868-FE5A4BA002EA}" type="datetime1">
              <a:rPr lang="en-GB" smtClean="0"/>
              <a:t>02/09/2013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www.SaveTeachersSundays.com 2013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5E7B9-B5A4-49A2-9779-66A10FA91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017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07F8B-7D9F-4772-BD63-0A8C1E84BCE6}" type="datetime1">
              <a:rPr lang="en-GB" smtClean="0"/>
              <a:t>02/09/2013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www.SaveTeachersSundays.com 2013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5E7B9-B5A4-49A2-9779-66A10FA91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96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26C4E-70B1-4B6B-8B4A-239080275801}" type="datetime1">
              <a:rPr lang="en-GB" smtClean="0"/>
              <a:t>02/09/2013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www.SaveTeachersSundays.com 2013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5E7B9-B5A4-49A2-9779-66A10FA91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33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58841-95E7-4E0F-A002-DC6C0695CA33}" type="datetime1">
              <a:rPr lang="en-GB" smtClean="0"/>
              <a:t>02/09/2013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© www.SaveTeachersSundays.com 2013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5E7B9-B5A4-49A2-9779-66A10FA91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49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656" y="35496"/>
            <a:ext cx="6155010" cy="578959"/>
          </a:xfrm>
          <a:ln w="12700">
            <a:noFill/>
            <a:prstDash val="sysDash"/>
          </a:ln>
        </p:spPr>
        <p:txBody>
          <a:bodyPr wrap="square" lIns="180000" tIns="180000" rIns="180000" bIns="180000">
            <a:spAutoFit/>
          </a:bodyPr>
          <a:lstStyle/>
          <a:p>
            <a:pPr algn="l"/>
            <a:r>
              <a:rPr lang="en-US" sz="1400" b="1" dirty="0" smtClean="0">
                <a:latin typeface="Comic Sans MS" pitchFamily="66" charset="0"/>
              </a:rPr>
              <a:t>Date		Identify rhetorical questions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16960" y="8918902"/>
            <a:ext cx="278954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latin typeface="Comic Sans MS" pitchFamily="66" charset="0"/>
              </a:rPr>
              <a:t>© www.SaveTeachersSundays.com 2013</a:t>
            </a:r>
            <a:endParaRPr lang="en-GB" sz="1100" dirty="0">
              <a:latin typeface="Comic Sans MS" pitchFamily="66" charset="0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332656" y="2144053"/>
            <a:ext cx="2664000" cy="506256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 smtClean="0">
                <a:latin typeface="Comic Sans MS" pitchFamily="66" charset="0"/>
              </a:rPr>
              <a:t>Which dress should I wear?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296652" y="539552"/>
            <a:ext cx="6015212" cy="1440734"/>
          </a:xfrm>
          <a:prstGeom prst="rect">
            <a:avLst/>
          </a:prstGeom>
          <a:ln w="12700">
            <a:noFill/>
            <a:prstDash val="sysDash"/>
          </a:ln>
        </p:spPr>
        <p:txBody>
          <a:bodyPr vert="horz" wrap="square" lIns="180000" tIns="180000" rIns="180000" bIns="180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latin typeface="Comic Sans MS" pitchFamily="66" charset="0"/>
              </a:rPr>
              <a:t>Draw two headings in </a:t>
            </a:r>
            <a:r>
              <a:rPr lang="en-US" sz="1400" smtClean="0">
                <a:latin typeface="Comic Sans MS" pitchFamily="66" charset="0"/>
              </a:rPr>
              <a:t>your </a:t>
            </a:r>
            <a:r>
              <a:rPr lang="en-US" sz="1400" smtClean="0">
                <a:latin typeface="Comic Sans MS" pitchFamily="66" charset="0"/>
              </a:rPr>
              <a:t>book:</a:t>
            </a:r>
            <a:endParaRPr lang="en-US" sz="1400" dirty="0" smtClean="0">
              <a:latin typeface="Comic Sans MS" pitchFamily="66" charset="0"/>
            </a:endParaRPr>
          </a:p>
          <a:p>
            <a:r>
              <a:rPr lang="en-US" sz="1400" dirty="0" smtClean="0">
                <a:latin typeface="Comic Sans MS" pitchFamily="66" charset="0"/>
              </a:rPr>
              <a:t> </a:t>
            </a:r>
          </a:p>
          <a:p>
            <a:pPr algn="l"/>
            <a:r>
              <a:rPr lang="en-US" sz="1400" dirty="0" smtClean="0">
                <a:latin typeface="Comic Sans MS" pitchFamily="66" charset="0"/>
              </a:rPr>
              <a:t>       Rhetorical questions	           Non-rhetorical questions</a:t>
            </a:r>
            <a:endParaRPr lang="en-US" sz="1400" dirty="0" smtClean="0">
              <a:latin typeface="Comic Sans MS" pitchFamily="66" charset="0"/>
            </a:endParaRPr>
          </a:p>
          <a:p>
            <a:pPr algn="l"/>
            <a:endParaRPr lang="en-US" sz="1400" dirty="0">
              <a:latin typeface="Comic Sans MS" pitchFamily="66" charset="0"/>
            </a:endParaRPr>
          </a:p>
          <a:p>
            <a:r>
              <a:rPr lang="en-US" sz="1400" dirty="0" smtClean="0">
                <a:latin typeface="Comic Sans MS" pitchFamily="66" charset="0"/>
              </a:rPr>
              <a:t>Cut out the questions and put them under the correct heading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3645024" y="2036331"/>
            <a:ext cx="2664000" cy="72170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 smtClean="0">
                <a:latin typeface="Comic Sans MS" pitchFamily="66" charset="0"/>
              </a:rPr>
              <a:t>How could I wear any other dress?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332952" y="3072462"/>
            <a:ext cx="2664000" cy="72170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 smtClean="0">
                <a:latin typeface="Comic Sans MS" pitchFamily="66" charset="0"/>
              </a:rPr>
              <a:t>Is there anything more exciting than this?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3645320" y="3072462"/>
            <a:ext cx="2664000" cy="72170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 smtClean="0">
                <a:latin typeface="Comic Sans MS" pitchFamily="66" charset="0"/>
              </a:rPr>
              <a:t>Where do you think would be more fun?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332656" y="4181740"/>
            <a:ext cx="2664000" cy="72170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 smtClean="0">
                <a:latin typeface="Comic Sans MS" pitchFamily="66" charset="0"/>
              </a:rPr>
              <a:t>Which way do you think we should go next?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370334" y="8170085"/>
            <a:ext cx="6155010" cy="794403"/>
          </a:xfrm>
          <a:prstGeom prst="rect">
            <a:avLst/>
          </a:prstGeom>
          <a:ln w="12700">
            <a:noFill/>
            <a:prstDash val="sysDash"/>
          </a:ln>
        </p:spPr>
        <p:txBody>
          <a:bodyPr vert="horz" wrap="square" lIns="180000" tIns="180000" rIns="180000" bIns="180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b="1" dirty="0" smtClean="0">
                <a:latin typeface="Comic Sans MS" pitchFamily="66" charset="0"/>
              </a:rPr>
              <a:t>Extension: </a:t>
            </a:r>
            <a:r>
              <a:rPr lang="en-US" sz="1400" dirty="0" smtClean="0">
                <a:latin typeface="Comic Sans MS" pitchFamily="66" charset="0"/>
              </a:rPr>
              <a:t>Write some of your own rhetorical questions. Write them about things that you love or really enjoy?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3645024" y="4139952"/>
            <a:ext cx="2664000" cy="72170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>
                <a:latin typeface="Comic Sans MS" pitchFamily="66" charset="0"/>
              </a:rPr>
              <a:t>How have you managed to get us so lost?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332656" y="5218452"/>
            <a:ext cx="2664000" cy="72170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 smtClean="0">
                <a:latin typeface="Comic Sans MS" pitchFamily="66" charset="0"/>
              </a:rPr>
              <a:t>Have you ever seen anything as beautiful as that?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3645024" y="5218452"/>
            <a:ext cx="2664000" cy="72170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 smtClean="0">
                <a:latin typeface="Comic Sans MS" pitchFamily="66" charset="0"/>
              </a:rPr>
              <a:t>Do you think this is a beautiful place?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3645024" y="6226564"/>
            <a:ext cx="2664000" cy="72170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 smtClean="0">
                <a:latin typeface="Comic Sans MS" pitchFamily="66" charset="0"/>
              </a:rPr>
              <a:t>What do you think about the game?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332656" y="6226564"/>
            <a:ext cx="2664000" cy="72170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 smtClean="0">
                <a:latin typeface="Comic Sans MS" pitchFamily="66" charset="0"/>
              </a:rPr>
              <a:t>Surely there isn’t any better game than this one?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3647864" y="7306684"/>
            <a:ext cx="2664000" cy="72170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 smtClean="0">
                <a:latin typeface="Comic Sans MS" pitchFamily="66" charset="0"/>
              </a:rPr>
              <a:t>Nine out of ten people can’t be wrong, can they?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332656" y="7306684"/>
            <a:ext cx="2664000" cy="72170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 smtClean="0">
                <a:latin typeface="Comic Sans MS" pitchFamily="66" charset="0"/>
              </a:rPr>
              <a:t>Do you agree with what the other people think?</a:t>
            </a:r>
            <a:endParaRPr lang="en-GB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503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9" y="465182"/>
            <a:ext cx="6534725" cy="464331"/>
          </a:xfrm>
          <a:ln w="12700">
            <a:noFill/>
            <a:prstDash val="sysDash"/>
          </a:ln>
        </p:spPr>
        <p:txBody>
          <a:bodyPr wrap="square" lIns="180000" tIns="108000" rIns="180000" bIns="108000">
            <a:spAutoFit/>
          </a:bodyPr>
          <a:lstStyle/>
          <a:p>
            <a:r>
              <a:rPr lang="en-US" sz="1600" b="1" dirty="0" smtClean="0">
                <a:latin typeface="Comic Sans MS" pitchFamily="66" charset="0"/>
              </a:rPr>
              <a:t>Answers</a:t>
            </a:r>
            <a:endParaRPr lang="en-GB" sz="1600" b="1" dirty="0"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70966" y="8796470"/>
            <a:ext cx="278954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>
                <a:latin typeface="Comic Sans MS" pitchFamily="66" charset="0"/>
              </a:rPr>
              <a:t>© www.SaveTeachersSundays.com 2013</a:t>
            </a:r>
            <a:endParaRPr lang="en-GB" sz="1100" dirty="0">
              <a:latin typeface="Comic Sans MS" pitchFamily="66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16632" y="1403648"/>
            <a:ext cx="6669360" cy="609737"/>
          </a:xfrm>
          <a:prstGeom prst="rect">
            <a:avLst/>
          </a:prstGeom>
          <a:ln w="12700">
            <a:noFill/>
            <a:prstDash val="sysDash"/>
          </a:ln>
        </p:spPr>
        <p:txBody>
          <a:bodyPr vert="horz" wrap="square" lIns="180000" tIns="180000" rIns="180000" bIns="180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b="1" dirty="0">
                <a:latin typeface="Comic Sans MS" pitchFamily="66" charset="0"/>
              </a:rPr>
              <a:t> </a:t>
            </a:r>
            <a:r>
              <a:rPr lang="en-US" sz="1600" b="1" dirty="0" smtClean="0">
                <a:latin typeface="Comic Sans MS" pitchFamily="66" charset="0"/>
              </a:rPr>
              <a:t>      Rhetorical questions	</a:t>
            </a:r>
            <a:r>
              <a:rPr lang="en-US" sz="1600" b="1" dirty="0">
                <a:latin typeface="Comic Sans MS" pitchFamily="66" charset="0"/>
              </a:rPr>
              <a:t> </a:t>
            </a:r>
            <a:r>
              <a:rPr lang="en-US" sz="1600" b="1" dirty="0" smtClean="0">
                <a:latin typeface="Comic Sans MS" pitchFamily="66" charset="0"/>
              </a:rPr>
              <a:t>       Non-rhetorical </a:t>
            </a:r>
            <a:r>
              <a:rPr lang="en-US" sz="1600" b="1" dirty="0">
                <a:latin typeface="Comic Sans MS" pitchFamily="66" charset="0"/>
              </a:rPr>
              <a:t>questions</a:t>
            </a:r>
            <a:endParaRPr lang="en-GB" sz="1600" b="1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8670" y="2051720"/>
            <a:ext cx="58326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429000" y="1494045"/>
            <a:ext cx="0" cy="67207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04960" y="2411760"/>
            <a:ext cx="2664000" cy="506256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 smtClean="0">
                <a:latin typeface="Comic Sans MS" pitchFamily="66" charset="0"/>
              </a:rPr>
              <a:t>Which dress should I wear?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789336" y="2297360"/>
            <a:ext cx="2664000" cy="72170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 smtClean="0">
                <a:latin typeface="Comic Sans MS" pitchFamily="66" charset="0"/>
              </a:rPr>
              <a:t>How could I wear any other dress?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04960" y="3231844"/>
            <a:ext cx="2664000" cy="72170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 smtClean="0">
                <a:latin typeface="Comic Sans MS" pitchFamily="66" charset="0"/>
              </a:rPr>
              <a:t>Is there anything more exciting than this?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789040" y="3231844"/>
            <a:ext cx="2664000" cy="72170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 smtClean="0">
                <a:latin typeface="Comic Sans MS" pitchFamily="66" charset="0"/>
              </a:rPr>
              <a:t>Where do you think would be more fun?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789336" y="4239956"/>
            <a:ext cx="2664000" cy="72170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>
                <a:latin typeface="Comic Sans MS" pitchFamily="66" charset="0"/>
              </a:rPr>
              <a:t>Which way do you think we should go next?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04664" y="4311964"/>
            <a:ext cx="2664000" cy="72170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>
                <a:latin typeface="Comic Sans MS" pitchFamily="66" charset="0"/>
              </a:rPr>
              <a:t>How have you managed to get us so lost?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04664" y="5362468"/>
            <a:ext cx="2664000" cy="72170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 smtClean="0">
                <a:latin typeface="Comic Sans MS" pitchFamily="66" charset="0"/>
              </a:rPr>
              <a:t>Have you ever seen anything as beautiful as that?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3789336" y="5320076"/>
            <a:ext cx="2664000" cy="72170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 smtClean="0">
                <a:latin typeface="Comic Sans MS" pitchFamily="66" charset="0"/>
              </a:rPr>
              <a:t>Do you think this is a beautiful place?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3789336" y="6321696"/>
            <a:ext cx="2664000" cy="72170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 smtClean="0">
                <a:latin typeface="Comic Sans MS" pitchFamily="66" charset="0"/>
              </a:rPr>
              <a:t>What do you think about the game?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404664" y="6370580"/>
            <a:ext cx="2664000" cy="72170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 smtClean="0">
                <a:latin typeface="Comic Sans MS" pitchFamily="66" charset="0"/>
              </a:rPr>
              <a:t>Surely there isn’t any better game than this one?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404664" y="7378692"/>
            <a:ext cx="2664000" cy="72170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 smtClean="0">
                <a:latin typeface="Comic Sans MS" pitchFamily="66" charset="0"/>
              </a:rPr>
              <a:t>Nine out of ten people can’t be wrong, can they?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3789336" y="7367541"/>
            <a:ext cx="2664000" cy="721700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vert="horz" wrap="square" lIns="144000" tIns="144000" rIns="144000" bIns="14400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GB" sz="1400" dirty="0" smtClean="0">
                <a:latin typeface="Comic Sans MS" pitchFamily="66" charset="0"/>
              </a:rPr>
              <a:t>Do you agree with what the other people think?</a:t>
            </a:r>
            <a:endParaRPr lang="en-GB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589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263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Date  Identify rhetorical questions</vt:lpstr>
      <vt:lpstr>Answers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SaveTeachersSundays</dc:creator>
  <cp:lastModifiedBy>SaveTeachersSundays</cp:lastModifiedBy>
  <cp:revision>23</cp:revision>
  <dcterms:created xsi:type="dcterms:W3CDTF">2013-08-06T18:48:34Z</dcterms:created>
  <dcterms:modified xsi:type="dcterms:W3CDTF">2013-09-02T14:08:44Z</dcterms:modified>
</cp:coreProperties>
</file>